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cover-synthetics.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Your Sneakers Are Made of Dinosaurs</a:t>
            </a:r>
          </a:p>
          <a:p>
            <a:pPr algn="ctr">
              <a:defRPr sz="1500" i="1">
                <a:solidFill>
                  <a:srgbClr val="1A1A2E"/>
                </a:solidFill>
              </a:defRPr>
            </a:pPr>
            <a:r>
              <a:t>How Scientists Engineer Materials That Don't Exist in Nature</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MS-PS1-3, MS-PS1-6</a:t>
            </a:r>
          </a:p>
          <a:p>
            <a:pPr algn="r">
              <a:defRPr sz="1200">
                <a:solidFill>
                  <a:srgbClr val="1A1A2E"/>
                </a:solidFill>
              </a:defRPr>
            </a:pPr>
            <a:r>
              <a:t>6th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Explain how synthetic materials are engineered from natural resources through chemical processes</a:t>
            </a:r>
          </a:p>
          <a:p>
            <a:pPr>
              <a:spcBef>
                <a:spcPts val="800"/>
              </a:spcBef>
              <a:defRPr sz="1600">
                <a:solidFill>
                  <a:srgbClr val="1A1A2E"/>
                </a:solidFill>
              </a:defRPr>
            </a:pPr>
            <a:r>
              <a:t>  *  Model how polymer chain length, heat treatment, chemical additives, and raw material quality affect material properties</a:t>
            </a:r>
          </a:p>
          <a:p>
            <a:pPr>
              <a:spcBef>
                <a:spcPts val="800"/>
              </a:spcBef>
              <a:defRPr sz="1600">
                <a:solidFill>
                  <a:srgbClr val="1A1A2E"/>
                </a:solidFill>
              </a:defRPr>
            </a:pPr>
            <a:r>
              <a:t>  *  Evaluate the benefits and environmental trade-offs of synthetic vs. natural materials</a:t>
            </a:r>
          </a:p>
          <a:p>
            <a:pPr>
              <a:spcBef>
                <a:spcPts val="800"/>
              </a:spcBef>
              <a:defRPr sz="1600">
                <a:solidFill>
                  <a:srgbClr val="1A1A2E"/>
                </a:solidFill>
              </a:defRPr>
            </a:pPr>
            <a:r>
              <a:t>  *  Design a synthetic material for a specific purpose using molecular-level understanding</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Synthetic Material</a:t>
            </a:r>
          </a:p>
          <a:p>
            <a:pPr>
              <a:defRPr sz="1300" i="1">
                <a:solidFill>
                  <a:srgbClr val="1A1A2E"/>
                </a:solidFill>
              </a:defRPr>
            </a:pPr>
            <a:r>
              <a:t>     A material made by humans through chemical processes that doesn't occur naturally — plastics, nylon, polyester</a:t>
            </a:r>
          </a:p>
          <a:p>
            <a:pPr>
              <a:spcBef>
                <a:spcPts val="800"/>
              </a:spcBef>
              <a:defRPr sz="1500" b="1">
                <a:solidFill>
                  <a:srgbClr val="0D1B2A"/>
                </a:solidFill>
              </a:defRPr>
            </a:pPr>
            <a:r>
              <a:t>  Natural Resource</a:t>
            </a:r>
          </a:p>
          <a:p>
            <a:pPr>
              <a:defRPr sz="1300" i="1">
                <a:solidFill>
                  <a:srgbClr val="1A1A2E"/>
                </a:solidFill>
              </a:defRPr>
            </a:pPr>
            <a:r>
              <a:t>     A raw material from Earth (petroleum, minerals, plants) used to create synthetic materials</a:t>
            </a:r>
          </a:p>
          <a:p>
            <a:pPr>
              <a:spcBef>
                <a:spcPts val="800"/>
              </a:spcBef>
              <a:defRPr sz="1500" b="1">
                <a:solidFill>
                  <a:srgbClr val="0D1B2A"/>
                </a:solidFill>
              </a:defRPr>
            </a:pPr>
            <a:r>
              <a:t>  Polymerization</a:t>
            </a:r>
          </a:p>
          <a:p>
            <a:pPr>
              <a:defRPr sz="1300" i="1">
                <a:solidFill>
                  <a:srgbClr val="1A1A2E"/>
                </a:solidFill>
              </a:defRPr>
            </a:pPr>
            <a:r>
              <a:t>     The chemical process of joining small molecules (monomers) into long chains (polymers)</a:t>
            </a:r>
          </a:p>
          <a:p>
            <a:pPr>
              <a:spcBef>
                <a:spcPts val="800"/>
              </a:spcBef>
              <a:defRPr sz="1500" b="1">
                <a:solidFill>
                  <a:srgbClr val="0D1B2A"/>
                </a:solidFill>
              </a:defRPr>
            </a:pPr>
            <a:r>
              <a:t>  Material Properties</a:t>
            </a:r>
          </a:p>
          <a:p>
            <a:pPr>
              <a:defRPr sz="1300" i="1">
                <a:solidFill>
                  <a:srgbClr val="1A1A2E"/>
                </a:solidFill>
              </a:defRPr>
            </a:pPr>
            <a:r>
              <a:t>     The physical characteristics of a material — strength, flexibility, heat resistance, durability</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If most of the stuff you wear, carry, and use every day doesn't exist in nature, where does it come from and what is it made of?</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How Scientists Engineer Materials That Don't Exist in Nature. Today we'll build a MODEL to discover the answer!</a:t>
            </a:r>
          </a:p>
        </p:txBody>
      </p:sp>
      <p:pic>
        <p:nvPicPr>
          <p:cNvPr id="8" name="Picture 7" descr="landscape-materials.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modeling-materials.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Polymer Chain Length</a:t>
            </a:r>
          </a:p>
          <a:p>
            <a:pPr>
              <a:spcBef>
                <a:spcPts val="600"/>
              </a:spcBef>
              <a:defRPr sz="1600"/>
            </a:pPr>
            <a:r>
              <a:t>     *  Heat Treatment</a:t>
            </a:r>
          </a:p>
          <a:p>
            <a:pPr>
              <a:spcBef>
                <a:spcPts val="600"/>
              </a:spcBef>
              <a:defRPr sz="1600"/>
            </a:pPr>
            <a:r>
              <a:t>     *  Chemical Additives</a:t>
            </a:r>
          </a:p>
          <a:p>
            <a:pPr>
              <a:spcBef>
                <a:spcPts val="600"/>
              </a:spcBef>
              <a:defRPr sz="1600"/>
            </a:pPr>
            <a:r>
              <a:t>     *  Raw Material Quality</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discussion-materials.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polymer chain length increases, how does it affect material strength? What happens when you add plasticizer additives — does the material get stiffer or more flexible?</a:t>
            </a:r>
          </a:p>
        </p:txBody>
      </p:sp>
      <p:pic>
        <p:nvPicPr>
          <p:cNvPr id="8" name="Picture 7" descr="discussion-materials.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Weak Plastic</a:t>
            </a:r>
          </a:p>
          <a:p>
            <a:pPr>
              <a:defRPr sz="1400"/>
            </a:pPr>
            <a:r>
              <a:t>     Set Polymer Chain Length to short and Heat Treatment to low — observe material properties</a:t>
            </a:r>
          </a:p>
          <a:p>
            <a:pPr>
              <a:spcBef>
                <a:spcPts val="1200"/>
              </a:spcBef>
              <a:defRPr sz="1600" b="1"/>
            </a:pPr>
            <a:r>
              <a:t>Super Strong</a:t>
            </a:r>
          </a:p>
          <a:p>
            <a:pPr>
              <a:defRPr sz="1400"/>
            </a:pPr>
            <a:r>
              <a:t>     Lock Polymer Chain Length to maximum and Heat Treatment to optimal — what material results?</a:t>
            </a:r>
          </a:p>
          <a:p>
            <a:pPr>
              <a:spcBef>
                <a:spcPts val="1200"/>
              </a:spcBef>
              <a:defRPr sz="1600" b="1"/>
            </a:pPr>
            <a:r>
              <a:t>Flexible Film</a:t>
            </a:r>
          </a:p>
          <a:p>
            <a:pPr>
              <a:defRPr sz="1400"/>
            </a:pPr>
            <a:r>
              <a:t>     Maximize Chemical Additives (plasticizers) and observe how the same polymer becomes flexible</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Longer polymer chains create stronger materials because chains tangle and hold together better</a:t>
            </a:r>
          </a:p>
          <a:p>
            <a:pPr>
              <a:spcBef>
                <a:spcPts val="1000"/>
              </a:spcBef>
              <a:defRPr sz="1500">
                <a:solidFill>
                  <a:srgbClr val="1A1A2E"/>
                </a:solidFill>
              </a:defRPr>
            </a:pPr>
            <a:r>
              <a:t>  *  Heat treatment allows polymer chains to organize into crystalline structures, dramatically increasing strength</a:t>
            </a:r>
          </a:p>
          <a:p>
            <a:pPr>
              <a:spcBef>
                <a:spcPts val="1000"/>
              </a:spcBef>
              <a:defRPr sz="1500">
                <a:solidFill>
                  <a:srgbClr val="1A1A2E"/>
                </a:solidFill>
              </a:defRPr>
            </a:pPr>
            <a:r>
              <a:t>  *  Additives can completely change a material's properties — the same base polymer can become rigid OR flexible</a:t>
            </a:r>
          </a:p>
          <a:p>
            <a:pPr>
              <a:spcBef>
                <a:spcPts val="1000"/>
              </a:spcBef>
              <a:defRPr sz="1500">
                <a:solidFill>
                  <a:srgbClr val="1A1A2E"/>
                </a:solidFill>
              </a:defRPr>
            </a:pPr>
            <a:r>
              <a:t>  *  Almost all synthetic materials trace back to petroleum (ancient organisms), making your sneakers literally made from transformed ancient life</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Your sneakers, phone case, and backpack are made from synthetic materials engineered from petroleum — which is the transformed remains of ancient organisms (including dinosaurs' contemporaries). Scientists take these natural resources and rearrange their molecules through polymerization, heat treatment, and additives to create materials with properties that don't exist in nature: lightweight, waterproof, flexible, and durable all at once!</a:t>
            </a:r>
          </a:p>
        </p:txBody>
      </p:sp>
      <p:pic>
        <p:nvPicPr>
          <p:cNvPr id="8" name="Picture 7" descr="cover-synthetics.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Sustainable Material of the Future</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new material for a specific product that is both high-performance AND environmentally sustainable, replacing a petroleum-based plastic.</a:t>
            </a:r>
          </a:p>
          <a:p>
            <a:br/>
            <a:pPr>
              <a:spcBef>
                <a:spcPts val="1000"/>
              </a:spcBef>
              <a:defRPr sz="1600" b="1">
                <a:solidFill>
                  <a:srgbClr val="1A4780"/>
                </a:solidFill>
              </a:defRPr>
            </a:pPr>
            <a:r>
              <a:t>The Challenge:</a:t>
            </a:r>
          </a:p>
          <a:p>
            <a:pPr>
              <a:defRPr sz="1400"/>
            </a:pPr>
            <a:r>
              <a:t>A sportswear company wants to eliminate petroleum-based plastics from their products by 2030. Your materials engineering team must design a replacement material for running shoe soles that matches the performance of current materials while using sustainable raw materials.</a:t>
            </a:r>
          </a:p>
          <a:p>
            <a:br/>
            <a:pPr>
              <a:spcBef>
                <a:spcPts val="1000"/>
              </a:spcBef>
              <a:defRPr sz="1600" b="1">
                <a:solidFill>
                  <a:srgbClr val="1A4780"/>
                </a:solidFill>
              </a:defRPr>
            </a:pPr>
            <a:r>
              <a:t>Think Like an Engineer:</a:t>
            </a:r>
          </a:p>
          <a:p>
            <a:pPr>
              <a:spcBef>
                <a:spcPts val="400"/>
              </a:spcBef>
              <a:defRPr sz="1300"/>
            </a:pPr>
            <a:r>
              <a:t>     *  What properties must the replacement material have to work as a shoe sole?</a:t>
            </a:r>
          </a:p>
          <a:p>
            <a:pPr>
              <a:spcBef>
                <a:spcPts val="400"/>
              </a:spcBef>
              <a:defRPr sz="1300"/>
            </a:pPr>
            <a:r>
              <a:t>     *  Which sustainable raw materials (plant-based, recycled) could replace petroleum?</a:t>
            </a:r>
          </a:p>
          <a:p>
            <a:pPr>
              <a:spcBef>
                <a:spcPts val="400"/>
              </a:spcBef>
              <a:defRPr sz="1300"/>
            </a:pPr>
            <a:r>
              <a:t>     *  How will you test whether your material matches the performance of current shoe soles?</a:t>
            </a:r>
          </a:p>
        </p:txBody>
      </p:sp>
      <p:pic>
        <p:nvPicPr>
          <p:cNvPr id="7" name="Picture 6" descr="stem-sustainable.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Materials Engineers and Polymer Scientists develop new synthetic materials for products ranging from sneakers to spacecraft. They work on sustainability challenges and create materials that don't yet exist. They earn $70,000–$130,000/year.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